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7"/>
  </p:handoutMasterIdLst>
  <p:sldIdLst>
    <p:sldId id="256" r:id="rId2"/>
    <p:sldId id="257" r:id="rId3"/>
    <p:sldId id="258" r:id="rId4"/>
    <p:sldId id="289" r:id="rId5"/>
    <p:sldId id="290" r:id="rId6"/>
    <p:sldId id="259" r:id="rId7"/>
    <p:sldId id="260" r:id="rId8"/>
    <p:sldId id="269" r:id="rId9"/>
    <p:sldId id="270" r:id="rId10"/>
    <p:sldId id="265" r:id="rId11"/>
    <p:sldId id="271" r:id="rId12"/>
    <p:sldId id="272" r:id="rId13"/>
    <p:sldId id="266" r:id="rId14"/>
    <p:sldId id="273" r:id="rId15"/>
    <p:sldId id="274" r:id="rId16"/>
    <p:sldId id="275" r:id="rId17"/>
    <p:sldId id="278" r:id="rId18"/>
    <p:sldId id="267" r:id="rId19"/>
    <p:sldId id="276" r:id="rId20"/>
    <p:sldId id="279" r:id="rId21"/>
    <p:sldId id="268" r:id="rId22"/>
    <p:sldId id="277" r:id="rId23"/>
    <p:sldId id="287" r:id="rId24"/>
    <p:sldId id="288" r:id="rId25"/>
    <p:sldId id="264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A89"/>
    <a:srgbClr val="FE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0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25C5-7578-4BB0-A64B-460C56928A1E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C2322-6972-4806-AD68-58165845C5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8568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 userDrawn="1"/>
        </p:nvSpPr>
        <p:spPr>
          <a:xfrm>
            <a:off x="0" y="0"/>
            <a:ext cx="9144000" cy="3851856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" y="2196"/>
            <a:ext cx="9135024" cy="51413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5" y="3898055"/>
            <a:ext cx="1620093" cy="10802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71" y="1171977"/>
            <a:ext cx="813095" cy="8125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/>
          <a:stretch/>
        </p:blipFill>
        <p:spPr>
          <a:xfrm>
            <a:off x="3902" y="2202287"/>
            <a:ext cx="429095" cy="8447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00" y="-46199"/>
            <a:ext cx="598869" cy="598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5"/>
          <a:stretch/>
        </p:blipFill>
        <p:spPr>
          <a:xfrm>
            <a:off x="1397052" y="4750096"/>
            <a:ext cx="787321" cy="3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3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 userDrawn="1"/>
        </p:nvSpPr>
        <p:spPr>
          <a:xfrm>
            <a:off x="0" y="1294316"/>
            <a:ext cx="9144000" cy="3851856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4"/>
          <a:stretch/>
        </p:blipFill>
        <p:spPr>
          <a:xfrm>
            <a:off x="8976" y="1296518"/>
            <a:ext cx="9135024" cy="38485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5" y="118124"/>
            <a:ext cx="1620093" cy="10802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71" y="2466301"/>
            <a:ext cx="813095" cy="8125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/>
          <a:stretch/>
        </p:blipFill>
        <p:spPr>
          <a:xfrm>
            <a:off x="3902" y="2923500"/>
            <a:ext cx="429095" cy="8447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56" y="-46199"/>
            <a:ext cx="598869" cy="598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5"/>
          <a:stretch/>
        </p:blipFill>
        <p:spPr>
          <a:xfrm>
            <a:off x="4069405" y="4750096"/>
            <a:ext cx="787321" cy="3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1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 userDrawn="1"/>
        </p:nvSpPr>
        <p:spPr>
          <a:xfrm>
            <a:off x="6729211" y="0"/>
            <a:ext cx="2414789" cy="5143500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4" y="3788603"/>
            <a:ext cx="1620093" cy="10802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" y="0"/>
            <a:ext cx="9138926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57" y="3136003"/>
            <a:ext cx="813095" cy="8125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56" y="-46199"/>
            <a:ext cx="598869" cy="598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5"/>
          <a:stretch/>
        </p:blipFill>
        <p:spPr>
          <a:xfrm>
            <a:off x="4069405" y="4750096"/>
            <a:ext cx="787321" cy="3950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/>
          <a:stretch/>
        </p:blipFill>
        <p:spPr>
          <a:xfrm>
            <a:off x="3902" y="2923500"/>
            <a:ext cx="429095" cy="8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 userDrawn="1"/>
        </p:nvSpPr>
        <p:spPr>
          <a:xfrm>
            <a:off x="0" y="2569335"/>
            <a:ext cx="9144000" cy="2574165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5" y="118124"/>
            <a:ext cx="1620093" cy="1080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4"/>
          <a:stretch/>
        </p:blipFill>
        <p:spPr>
          <a:xfrm>
            <a:off x="8976" y="2577966"/>
            <a:ext cx="9135024" cy="2560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20" y="3768262"/>
            <a:ext cx="813095" cy="8125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/>
          <a:stretch/>
        </p:blipFill>
        <p:spPr>
          <a:xfrm>
            <a:off x="8976" y="920835"/>
            <a:ext cx="429095" cy="8447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26" y="2207603"/>
            <a:ext cx="598869" cy="598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5"/>
          <a:stretch/>
        </p:blipFill>
        <p:spPr>
          <a:xfrm>
            <a:off x="2948943" y="4752287"/>
            <a:ext cx="787321" cy="3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3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"/>
          <a:stretch/>
        </p:blipFill>
        <p:spPr>
          <a:xfrm>
            <a:off x="-1" y="-1"/>
            <a:ext cx="9144001" cy="5132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81" y="4153433"/>
            <a:ext cx="813095" cy="812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1" r="1"/>
          <a:stretch/>
        </p:blipFill>
        <p:spPr>
          <a:xfrm>
            <a:off x="3664040" y="3232592"/>
            <a:ext cx="858000" cy="844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90" y="0"/>
            <a:ext cx="598869" cy="5988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5" b="3962"/>
          <a:stretch/>
        </p:blipFill>
        <p:spPr>
          <a:xfrm>
            <a:off x="0" y="1034541"/>
            <a:ext cx="406538" cy="7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1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6" cy="5143500"/>
          </a:xfrm>
          <a:prstGeom prst="rect">
            <a:avLst/>
          </a:prstGeom>
        </p:spPr>
      </p:pic>
      <p:sp>
        <p:nvSpPr>
          <p:cNvPr id="7" name="Прямокутник 6"/>
          <p:cNvSpPr/>
          <p:nvPr userDrawn="1"/>
        </p:nvSpPr>
        <p:spPr>
          <a:xfrm>
            <a:off x="0" y="0"/>
            <a:ext cx="9144000" cy="1275008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97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 userDrawn="1"/>
        </p:nvSpPr>
        <p:spPr>
          <a:xfrm>
            <a:off x="0" y="0"/>
            <a:ext cx="9144000" cy="1275008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12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65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029E-E3A8-4204-BDEE-0798EB9DD63B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D4FE4-04C3-4447-A1BC-794AC5E9B3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933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7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6.jpeg"/><Relationship Id="rId7" Type="http://schemas.openxmlformats.org/officeDocument/2006/relationships/image" Target="../media/image88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10.png"/><Relationship Id="rId10" Type="http://schemas.openxmlformats.org/officeDocument/2006/relationships/image" Target="../media/image91.jpeg"/><Relationship Id="rId4" Type="http://schemas.openxmlformats.org/officeDocument/2006/relationships/image" Target="../media/image11.png"/><Relationship Id="rId9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11.png"/><Relationship Id="rId7" Type="http://schemas.openxmlformats.org/officeDocument/2006/relationships/image" Target="../media/image97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g"/><Relationship Id="rId5" Type="http://schemas.openxmlformats.org/officeDocument/2006/relationships/image" Target="../media/image95.jpeg"/><Relationship Id="rId10" Type="http://schemas.openxmlformats.org/officeDocument/2006/relationships/image" Target="../media/image100.jpg"/><Relationship Id="rId4" Type="http://schemas.openxmlformats.org/officeDocument/2006/relationships/image" Target="../media/image94.jpeg"/><Relationship Id="rId9" Type="http://schemas.openxmlformats.org/officeDocument/2006/relationships/image" Target="../media/image9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.png"/><Relationship Id="rId7" Type="http://schemas.openxmlformats.org/officeDocument/2006/relationships/image" Target="../media/image105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.png"/><Relationship Id="rId7" Type="http://schemas.openxmlformats.org/officeDocument/2006/relationships/image" Target="../media/image1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02104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Звіт</a:t>
            </a:r>
            <a:br>
              <a:rPr lang="uk-UA" sz="32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uk-UA" sz="32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департаменту </a:t>
            </a:r>
            <a:br>
              <a:rPr lang="uk-UA" sz="32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ru-RU" sz="32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кап</a:t>
            </a:r>
            <a:r>
              <a:rPr lang="uk-UA" sz="3200" b="1" kern="0" dirty="0" err="1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ітального</a:t>
            </a:r>
            <a:r>
              <a:rPr lang="uk-UA" sz="32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будівництва</a:t>
            </a:r>
            <a:br>
              <a:rPr lang="uk-UA" sz="32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uk-UA" sz="32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за 2022 рік </a:t>
            </a:r>
            <a:br>
              <a:rPr lang="uk-UA" sz="32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endParaRPr lang="uk-UA" sz="3200" b="1" dirty="0">
              <a:latin typeface="Vinnytsia Sans" panose="00000500000000000000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9102" y="1753557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  <a:endParaRPr lang="uk-UA" sz="1600" dirty="0">
              <a:solidFill>
                <a:schemeClr val="bg1"/>
              </a:solidFill>
              <a:latin typeface="Vinnytsia Sans" panose="00000500000000000000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/>
          <a:stretch/>
        </p:blipFill>
        <p:spPr>
          <a:xfrm>
            <a:off x="-6485" y="123217"/>
            <a:ext cx="1268834" cy="16303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485" y="41876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Доповідач  - 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Ігор </a:t>
            </a:r>
            <a:r>
              <a:rPr lang="uk-UA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Откидач</a:t>
            </a:r>
            <a:endParaRPr lang="uk-UA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департаменту капітального</a:t>
            </a:r>
          </a:p>
          <a:p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будівництва </a:t>
            </a:r>
          </a:p>
        </p:txBody>
      </p:sp>
      <p:sp>
        <p:nvSpPr>
          <p:cNvPr id="9" name="Округлений прямокутник 10"/>
          <p:cNvSpPr/>
          <p:nvPr/>
        </p:nvSpPr>
        <p:spPr>
          <a:xfrm>
            <a:off x="2195228" y="0"/>
            <a:ext cx="6948772" cy="504056"/>
          </a:xfrm>
          <a:prstGeom prst="roundRect">
            <a:avLst>
              <a:gd name="adj" fmla="val 22933"/>
            </a:avLst>
          </a:prstGeom>
          <a:gradFill>
            <a:gsLst>
              <a:gs pos="0">
                <a:schemeClr val="bg1">
                  <a:lumMod val="75000"/>
                  <a:alpha val="29000"/>
                </a:schemeClr>
              </a:gs>
              <a:gs pos="35000">
                <a:schemeClr val="dk1">
                  <a:tint val="37000"/>
                  <a:satMod val="300000"/>
                  <a:alpha val="54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uk-UA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Департамент капітального будівництва міської ради  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23147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97" y="2669678"/>
            <a:ext cx="2752065" cy="20640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93" y="2870967"/>
            <a:ext cx="2603910" cy="1801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-32238"/>
            <a:ext cx="5095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/>
              <a:t>Капітальний ремонт споруди цивільного захисту- укриття комунального закладу «Дошкільний навчальний заклад №57 Вінницької міської ради», по вул. </a:t>
            </a:r>
            <a:r>
              <a:rPr lang="uk-UA" dirty="0" err="1"/>
              <a:t>Келецька</a:t>
            </a:r>
            <a:r>
              <a:rPr lang="uk-UA" dirty="0"/>
              <a:t>, 74 в </a:t>
            </a:r>
            <a:r>
              <a:rPr lang="uk-UA" dirty="0" err="1"/>
              <a:t>м.Вінниці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4556020"/>
            <a:ext cx="353568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Вартість об'єкту: 2,66 млн грн</a:t>
            </a:r>
          </a:p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Площа 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укриття:214,65 м2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7" r="5015" b="9704"/>
          <a:stretch/>
        </p:blipFill>
        <p:spPr>
          <a:xfrm>
            <a:off x="5596321" y="447709"/>
            <a:ext cx="3508148" cy="2008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55" y="2847385"/>
            <a:ext cx="3020314" cy="205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" y="1115167"/>
            <a:ext cx="3034936" cy="1732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1111043"/>
            <a:ext cx="1878181" cy="140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70" y="3276403"/>
            <a:ext cx="2405407" cy="1804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88" y="2809188"/>
            <a:ext cx="2793747" cy="180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7086" y="0"/>
            <a:ext cx="6559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/>
              <a:t>Капітальний ремонт споруди цивільного захисту- укриття комунального закладу «Дошкільний навчальний заклад №46 Вінницької міської ради», по </a:t>
            </a:r>
            <a:r>
              <a:rPr lang="uk-UA" dirty="0" err="1"/>
              <a:t>просп</a:t>
            </a:r>
            <a:r>
              <a:rPr lang="uk-UA" dirty="0"/>
              <a:t>. Юності, 15 в </a:t>
            </a:r>
            <a:r>
              <a:rPr lang="uk-UA" dirty="0" err="1"/>
              <a:t>м.Вінниці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83438" y="4532398"/>
            <a:ext cx="3735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Вартість об'єкту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4,06 млн грн</a:t>
            </a:r>
          </a:p>
          <a:p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Площа укриття:340,45 м2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923330"/>
            <a:ext cx="2629989" cy="211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35" y="3065512"/>
            <a:ext cx="1215185" cy="207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5" y="3187529"/>
            <a:ext cx="1300117" cy="189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66" y="920026"/>
            <a:ext cx="2815472" cy="2111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54" y="390265"/>
            <a:ext cx="2916025" cy="2187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45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76" y="3233394"/>
            <a:ext cx="2254163" cy="1854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1" r="23195" b="13127"/>
          <a:stretch/>
        </p:blipFill>
        <p:spPr>
          <a:xfrm>
            <a:off x="3111046" y="3105632"/>
            <a:ext cx="1694657" cy="198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5" y="3105632"/>
            <a:ext cx="2562773" cy="192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13" y="886960"/>
            <a:ext cx="2878317" cy="215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18342" y="4449552"/>
            <a:ext cx="4392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Вартість об'єкту</a:t>
            </a:r>
            <a:r>
              <a:rPr lang="uk-UA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2,44 млн грн</a:t>
            </a:r>
          </a:p>
          <a:p>
            <a:r>
              <a:rPr lang="uk-UA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Площа </a:t>
            </a:r>
            <a:r>
              <a:rPr lang="uk-UA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укриття:139,25 м2</a:t>
            </a:r>
            <a:endParaRPr lang="uk-UA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6174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/>
              <a:t>Капітальний ремонт споруди цивільного захисту- укриття комунального закладу «Дошкільний навчальний заклад №61 Вінницької міської ради», по </a:t>
            </a:r>
            <a:r>
              <a:rPr lang="uk-UA" dirty="0" err="1"/>
              <a:t>просп</a:t>
            </a:r>
            <a:r>
              <a:rPr lang="uk-UA" dirty="0"/>
              <a:t>. Юності, 30 в </a:t>
            </a:r>
            <a:r>
              <a:rPr lang="uk-UA" dirty="0" err="1"/>
              <a:t>м.Вінниці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8" y="1095406"/>
            <a:ext cx="2547344" cy="191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7" t="4948" r="21135" b="13310"/>
          <a:stretch/>
        </p:blipFill>
        <p:spPr>
          <a:xfrm>
            <a:off x="7598004" y="2972112"/>
            <a:ext cx="1513129" cy="2115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6" t="16861" r="4639" b="7446"/>
          <a:stretch/>
        </p:blipFill>
        <p:spPr>
          <a:xfrm>
            <a:off x="6255470" y="169785"/>
            <a:ext cx="2790334" cy="249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20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00920" y="-109383"/>
            <a:ext cx="9244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/>
              <a:t>Капітальний ремонт споруди цивільного захисту- укриття комунального закладу «Дошкільний навчальний заклад </a:t>
            </a:r>
            <a:r>
              <a:rPr lang="uk-UA" dirty="0" smtClean="0"/>
              <a:t>№71 </a:t>
            </a:r>
            <a:r>
              <a:rPr lang="uk-UA" dirty="0"/>
              <a:t>Вінницької міської ради», по </a:t>
            </a:r>
            <a:r>
              <a:rPr lang="uk-UA" dirty="0" err="1" smtClean="0"/>
              <a:t>вул</a:t>
            </a:r>
            <a:r>
              <a:rPr lang="uk-UA" dirty="0" smtClean="0"/>
              <a:t> 20 березня, 32 </a:t>
            </a:r>
            <a:r>
              <a:rPr lang="uk-UA" dirty="0"/>
              <a:t>в </a:t>
            </a:r>
            <a:r>
              <a:rPr lang="uk-UA" dirty="0" err="1"/>
              <a:t>м.Вінниці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44681" y="4492959"/>
            <a:ext cx="3344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Вартість об'єкту: 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2,81 млн грн</a:t>
            </a:r>
          </a:p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Площа 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укриття:203,2 м2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99" y="737357"/>
            <a:ext cx="2506409" cy="3755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3762103"/>
            <a:ext cx="2337767" cy="13149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856687"/>
            <a:ext cx="2682240" cy="13901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4" y="2355365"/>
            <a:ext cx="2432112" cy="12845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19810" r="31842" b="10942"/>
          <a:stretch/>
        </p:blipFill>
        <p:spPr>
          <a:xfrm>
            <a:off x="2799789" y="3130364"/>
            <a:ext cx="1584993" cy="19467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04" y="559517"/>
            <a:ext cx="2798355" cy="20987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29" y="2901676"/>
            <a:ext cx="1968541" cy="14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7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8541" y="22858"/>
            <a:ext cx="9075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/>
              <a:t>Капітальний ремонт споруди цивільного захисту- укриття комунального закладу «Дошкільний навчальний заклад №74 Вінницької міської ради», по вул. Андрія </a:t>
            </a:r>
            <a:r>
              <a:rPr lang="uk-UA" dirty="0" err="1"/>
              <a:t>Первозванного</a:t>
            </a:r>
            <a:r>
              <a:rPr lang="uk-UA" dirty="0"/>
              <a:t>, 68 в </a:t>
            </a:r>
            <a:r>
              <a:rPr lang="uk-UA" dirty="0" err="1"/>
              <a:t>м.Вінниці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6" y="885861"/>
            <a:ext cx="2119806" cy="137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07993" y="4469347"/>
            <a:ext cx="3960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Вартість об'єкту: 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5,13 млн грн</a:t>
            </a:r>
          </a:p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Площа укриття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505,48 м2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43325" y="923329"/>
            <a:ext cx="52679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025" name="Picture 1" descr="SAM_01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5" y="2391486"/>
            <a:ext cx="2740001" cy="205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027" name="Picture 3" descr="SAM_02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07" y="969048"/>
            <a:ext cx="2259402" cy="3323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32" y="600892"/>
            <a:ext cx="3150326" cy="2362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31" y="3101261"/>
            <a:ext cx="2150033" cy="1612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6" y="3474720"/>
            <a:ext cx="1739537" cy="15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5408" y="60002"/>
            <a:ext cx="8908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/>
              <a:t>Капітальний ремонт споруди цивільного захисту- укриття комунального закладу «Вінницький ліцей №</a:t>
            </a:r>
            <a:r>
              <a:rPr lang="uk-UA" dirty="0" smtClean="0"/>
              <a:t>20», </a:t>
            </a:r>
            <a:r>
              <a:rPr lang="uk-UA" dirty="0"/>
              <a:t>по </a:t>
            </a:r>
            <a:r>
              <a:rPr lang="uk-UA" dirty="0" err="1" smtClean="0"/>
              <a:t>вул.Чумацька</a:t>
            </a:r>
            <a:r>
              <a:rPr lang="uk-UA" dirty="0" smtClean="0"/>
              <a:t>, 266 в </a:t>
            </a:r>
            <a:r>
              <a:rPr lang="uk-UA" dirty="0" err="1"/>
              <a:t>м.Вінниці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4" y="3143795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73069" y="4258381"/>
            <a:ext cx="3633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Вартість об'єкту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4,22 млн грн</a:t>
            </a:r>
          </a:p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Площа укриття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912,03 м2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892"/>
            <a:ext cx="3053805" cy="2290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36" y="3143795"/>
            <a:ext cx="2593741" cy="178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98" y="955593"/>
            <a:ext cx="2248523" cy="208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05" y="955594"/>
            <a:ext cx="3538282" cy="2943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814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55" y="2907272"/>
            <a:ext cx="1354047" cy="1805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37" y="2892122"/>
            <a:ext cx="1388685" cy="185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25504" y="34834"/>
            <a:ext cx="68660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/>
              <a:t>Капітальний ремонт споруди цивільного захисту- укриття комунального закладу «Вінницький ліцей №4 ім. Д. І. Менделєєва», по вул. Гоголя, 18 в </a:t>
            </a:r>
            <a:r>
              <a:rPr lang="uk-UA" dirty="0" err="1"/>
              <a:t>м.Вінниці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82660" y="4640020"/>
            <a:ext cx="3488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Вартість об'єкту: 2,55 млн грн </a:t>
            </a:r>
          </a:p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Площа 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укриття:318,1 м2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55" y="923330"/>
            <a:ext cx="2839781" cy="1784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3" y="3060537"/>
            <a:ext cx="2614367" cy="196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t="12279" r="29794" b="16426"/>
          <a:stretch/>
        </p:blipFill>
        <p:spPr>
          <a:xfrm>
            <a:off x="6804175" y="3274247"/>
            <a:ext cx="2271860" cy="1792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51" y="823649"/>
            <a:ext cx="2674856" cy="2006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17" y="0"/>
            <a:ext cx="2303318" cy="1727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4" r="33918" b="21741"/>
          <a:stretch/>
        </p:blipFill>
        <p:spPr>
          <a:xfrm>
            <a:off x="6311675" y="1778140"/>
            <a:ext cx="2644946" cy="1452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00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485" y="1036321"/>
            <a:ext cx="53601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Улаштування споруд цивільного захисту-сховищ </a:t>
            </a:r>
          </a:p>
          <a:p>
            <a:pPr algn="ctr"/>
            <a:r>
              <a:rPr lang="uk-UA" sz="3200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2-х закладах </a:t>
            </a:r>
            <a:r>
              <a:rPr lang="uk-UA" sz="3200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медичних </a:t>
            </a:r>
            <a:r>
              <a:rPr lang="uk-UA" sz="3200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 загальною площею 1170 </a:t>
            </a:r>
            <a:r>
              <a:rPr lang="uk-UA" sz="3200" i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uk-UA" sz="3200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200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саме:</a:t>
            </a:r>
          </a:p>
        </p:txBody>
      </p:sp>
    </p:spTree>
    <p:extLst>
      <p:ext uri="{BB962C8B-B14F-4D97-AF65-F5344CB8AC3E}">
        <p14:creationId xmlns:p14="http://schemas.microsoft.com/office/powerpoint/2010/main" val="237748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927" y="2686201"/>
            <a:ext cx="1442165" cy="2193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24" y="2703396"/>
            <a:ext cx="1746193" cy="2063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6"/>
          <a:stretch/>
        </p:blipFill>
        <p:spPr>
          <a:xfrm>
            <a:off x="4901929" y="4046708"/>
            <a:ext cx="2191966" cy="1089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/>
          <a:stretch/>
        </p:blipFill>
        <p:spPr>
          <a:xfrm>
            <a:off x="-6485" y="2691321"/>
            <a:ext cx="1280992" cy="16303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485" y="-44833"/>
            <a:ext cx="571450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Вінницька </a:t>
            </a:r>
            <a:r>
              <a:rPr lang="uk-UA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міська клінічна лікарня швидкої медичної </a:t>
            </a:r>
            <a:r>
              <a:rPr lang="uk-UA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допомоги </a:t>
            </a:r>
            <a:r>
              <a:rPr lang="uk-UA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вул. Київській, 68 в м. Вінниці</a:t>
            </a: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0"/>
            <a:ext cx="3526971" cy="290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683211" y="4766872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5384" y="4584455"/>
            <a:ext cx="34113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uk-UA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 об'єкту: </a:t>
            </a:r>
            <a:r>
              <a:rPr lang="uk-UA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10,34 </a:t>
            </a:r>
            <a:r>
              <a:rPr lang="uk-UA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uk-UA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</a:p>
          <a:p>
            <a:r>
              <a:rPr lang="uk-UA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 </a:t>
            </a:r>
            <a:r>
              <a:rPr lang="uk-UA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сховища: 625,8 м2</a:t>
            </a:r>
            <a:endParaRPr lang="uk-UA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i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" y="715069"/>
            <a:ext cx="2856411" cy="190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" y="3024629"/>
            <a:ext cx="1784654" cy="134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4" r="16418" b="20423"/>
          <a:stretch/>
        </p:blipFill>
        <p:spPr>
          <a:xfrm>
            <a:off x="5285245" y="3070309"/>
            <a:ext cx="1968306" cy="201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407" y="3047271"/>
            <a:ext cx="1553657" cy="2071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444" y="796809"/>
            <a:ext cx="2556289" cy="1643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7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" y="2917790"/>
            <a:ext cx="2475171" cy="1856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975041" y="3525946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  <a:endParaRPr lang="uk-UA" sz="1600" dirty="0">
              <a:solidFill>
                <a:schemeClr val="bg1"/>
              </a:solidFill>
              <a:latin typeface="Vinnytsia Sans" panose="00000500000000000000" pitchFamily="5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6"/>
          <a:stretch/>
        </p:blipFill>
        <p:spPr>
          <a:xfrm>
            <a:off x="4901929" y="4046708"/>
            <a:ext cx="2191966" cy="10894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2041" y="1041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Helvetica" panose="020B0604020202020204" pitchFamily="34" charset="0"/>
                <a:ea typeface="Calibri" panose="020F0502020204030204" pitchFamily="34" charset="0"/>
              </a:rPr>
              <a:t>Вінницька міська клінічна лікарня №</a:t>
            </a:r>
            <a:r>
              <a:rPr lang="uk-UA" dirty="0" smtClean="0">
                <a:latin typeface="Helvetica" panose="020B0604020202020204" pitchFamily="34" charset="0"/>
                <a:ea typeface="Calibri" panose="020F0502020204030204" pitchFamily="34" charset="0"/>
              </a:rPr>
              <a:t>1 по </a:t>
            </a:r>
            <a:r>
              <a:rPr lang="uk-UA" dirty="0">
                <a:latin typeface="Helvetica" panose="020B0604020202020204" pitchFamily="34" charset="0"/>
                <a:ea typeface="Calibri" panose="020F0502020204030204" pitchFamily="34" charset="0"/>
              </a:rPr>
              <a:t>вул. Хмельницьке шосе, 96, в м. Вінниці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568382"/>
            <a:ext cx="417206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 об'єкту: 12,12 млн грн</a:t>
            </a:r>
          </a:p>
          <a:p>
            <a:r>
              <a:rPr lang="uk-UA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 </a:t>
            </a:r>
            <a:r>
              <a:rPr lang="uk-UA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сховища: 544,4 м2</a:t>
            </a:r>
            <a:endParaRPr lang="uk-UA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i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563" y="945725"/>
            <a:ext cx="1240527" cy="238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161"/>
            <a:ext cx="2708938" cy="203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8" t="57366" r="17187" b="4147"/>
          <a:stretch/>
        </p:blipFill>
        <p:spPr>
          <a:xfrm>
            <a:off x="3368200" y="3525946"/>
            <a:ext cx="1999252" cy="150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0" b="7628"/>
          <a:stretch/>
        </p:blipFill>
        <p:spPr>
          <a:xfrm>
            <a:off x="7437747" y="2785996"/>
            <a:ext cx="1693373" cy="2350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91" y="664330"/>
            <a:ext cx="1637000" cy="185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3" t="16495" r="5153" b="15509"/>
          <a:stretch/>
        </p:blipFill>
        <p:spPr>
          <a:xfrm>
            <a:off x="5417148" y="2619013"/>
            <a:ext cx="1998311" cy="215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67" y="17091"/>
            <a:ext cx="3063033" cy="2504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57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5587" y="3050579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  <a:endParaRPr lang="uk-UA" sz="1600" dirty="0">
              <a:solidFill>
                <a:schemeClr val="bg1"/>
              </a:solidFill>
              <a:latin typeface="Vinnytsia Sans" panose="00000500000000000000" pitchFamily="5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26" y="2762656"/>
            <a:ext cx="2191966" cy="21919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/>
          <a:stretch/>
        </p:blipFill>
        <p:spPr>
          <a:xfrm>
            <a:off x="-12970" y="1420239"/>
            <a:ext cx="1281804" cy="16303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9179" y="1616505"/>
            <a:ext cx="4214329" cy="468052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Доходи ВМТГ</a:t>
            </a:r>
            <a:endParaRPr lang="uk-UA" sz="17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0004" y="1601267"/>
            <a:ext cx="1403942" cy="468219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134,4 млн грн</a:t>
            </a:r>
            <a:endParaRPr lang="uk-UA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659362" y="1708044"/>
            <a:ext cx="884788" cy="278320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7571529" y="1560599"/>
            <a:ext cx="1432591" cy="549554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59,5 </a:t>
            </a:r>
            <a:r>
              <a:rPr lang="en-US" b="1" dirty="0" smtClean="0">
                <a:solidFill>
                  <a:schemeClr val="tx1"/>
                </a:solidFill>
              </a:rPr>
              <a:t>%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9179" y="2496105"/>
            <a:ext cx="4214329" cy="4680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Залишок субвенції міжнародного банку</a:t>
            </a:r>
            <a:endParaRPr lang="uk-UA" sz="17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70004" y="2480867"/>
            <a:ext cx="1403942" cy="4682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67,2 млн грн</a:t>
            </a:r>
            <a:endParaRPr lang="uk-UA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4659362" y="2587644"/>
            <a:ext cx="884788" cy="2783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/>
          <p:cNvSpPr/>
          <p:nvPr/>
        </p:nvSpPr>
        <p:spPr>
          <a:xfrm>
            <a:off x="7571529" y="2440199"/>
            <a:ext cx="1432591" cy="5495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29,7</a:t>
            </a:r>
            <a:r>
              <a:rPr lang="en-US" b="1" dirty="0" smtClean="0">
                <a:solidFill>
                  <a:schemeClr val="tx1"/>
                </a:solidFill>
              </a:rPr>
              <a:t>%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9179" y="3431611"/>
            <a:ext cx="4214329" cy="468052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Субвенція міжнародного банку</a:t>
            </a:r>
            <a:endParaRPr lang="uk-UA" sz="17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70004" y="3416373"/>
            <a:ext cx="1403942" cy="468219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17,9 млн грн</a:t>
            </a:r>
            <a:endParaRPr lang="uk-UA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4659362" y="3523150"/>
            <a:ext cx="884788" cy="278320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Овал 17"/>
          <p:cNvSpPr/>
          <p:nvPr/>
        </p:nvSpPr>
        <p:spPr>
          <a:xfrm>
            <a:off x="7571529" y="3375705"/>
            <a:ext cx="1432591" cy="549554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7,9 </a:t>
            </a:r>
            <a:r>
              <a:rPr lang="en-US" b="1" dirty="0" smtClean="0">
                <a:solidFill>
                  <a:schemeClr val="tx1"/>
                </a:solidFill>
              </a:rPr>
              <a:t>%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9179" y="4367117"/>
            <a:ext cx="4214329" cy="4680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Кошти під-</a:t>
            </a:r>
            <a:r>
              <a:rPr lang="uk-UA" sz="17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uk-UA" sz="17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організацій та населення</a:t>
            </a:r>
            <a:endParaRPr lang="uk-UA" sz="17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70004" y="4351879"/>
            <a:ext cx="1403942" cy="4682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6,5 млн грн</a:t>
            </a:r>
            <a:endParaRPr lang="uk-UA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4659362" y="4458656"/>
            <a:ext cx="884788" cy="2783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571529" y="4311211"/>
            <a:ext cx="1432591" cy="5495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2,9</a:t>
            </a:r>
            <a:r>
              <a:rPr lang="en-US" b="1" dirty="0" smtClean="0">
                <a:solidFill>
                  <a:schemeClr val="tx1"/>
                </a:solidFill>
              </a:rPr>
              <a:t>%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9059" y="127528"/>
            <a:ext cx="631291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2022 році департаментом капітального будівництва передбачалися видатки на загальну суму капіталовкладень </a:t>
            </a:r>
            <a:r>
              <a:rPr lang="uk-UA" i="1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226,03 млн грн</a:t>
            </a:r>
            <a:r>
              <a:rPr lang="uk-UA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з них:</a:t>
            </a:r>
            <a:endParaRPr lang="uk-UA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971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485" y="1428207"/>
            <a:ext cx="53601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</a:t>
            </a:r>
            <a:r>
              <a:rPr lang="uk-UA" sz="3200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які постраждали внаслідок </a:t>
            </a:r>
            <a:r>
              <a:rPr lang="uk-UA" sz="3200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російської агресії,</a:t>
            </a:r>
          </a:p>
          <a:p>
            <a:pPr algn="ctr"/>
            <a:endParaRPr lang="uk-UA" sz="3200" i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4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2" b="11011"/>
          <a:stretch/>
        </p:blipFill>
        <p:spPr>
          <a:xfrm>
            <a:off x="4835191" y="2900629"/>
            <a:ext cx="4236950" cy="217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975041" y="3525946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  <a:endParaRPr lang="uk-UA" sz="1600" dirty="0">
              <a:solidFill>
                <a:schemeClr val="bg1"/>
              </a:solidFill>
              <a:latin typeface="Vinnytsia Sans" panose="00000500000000000000" pitchFamily="5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/>
          <a:stretch/>
        </p:blipFill>
        <p:spPr>
          <a:xfrm>
            <a:off x="-6485" y="2691321"/>
            <a:ext cx="1280992" cy="16303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40490" y="149921"/>
            <a:ext cx="709415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Капітальний ремонт квартир №1 та №2 житлового будинку по вул. Бевза, 2</a:t>
            </a: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61259" y="4501742"/>
            <a:ext cx="4114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 об'єкту:1,62 млн грн</a:t>
            </a:r>
          </a:p>
          <a:p>
            <a:r>
              <a:rPr lang="uk-UA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Відремонтована </a:t>
            </a:r>
            <a:r>
              <a:rPr lang="uk-UA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 : 84 м2</a:t>
            </a:r>
            <a:endParaRPr lang="uk-UA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i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" y="3695223"/>
            <a:ext cx="3152503" cy="142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83" y="2156236"/>
            <a:ext cx="2320672" cy="1454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" y="531223"/>
            <a:ext cx="1422450" cy="3079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83" y="531224"/>
            <a:ext cx="2320672" cy="1349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17" b="15822"/>
          <a:stretch/>
        </p:blipFill>
        <p:spPr>
          <a:xfrm>
            <a:off x="4319742" y="788539"/>
            <a:ext cx="3953008" cy="205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3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5041" y="3525946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  <a:endParaRPr lang="uk-UA" sz="1600" dirty="0">
              <a:solidFill>
                <a:schemeClr val="bg1"/>
              </a:solidFill>
              <a:latin typeface="Vinnytsia Sans" panose="00000500000000000000" pitchFamily="5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6"/>
          <a:stretch/>
        </p:blipFill>
        <p:spPr>
          <a:xfrm>
            <a:off x="4901929" y="4046708"/>
            <a:ext cx="2191966" cy="1089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/>
          <a:stretch/>
        </p:blipFill>
        <p:spPr>
          <a:xfrm>
            <a:off x="-6485" y="2691321"/>
            <a:ext cx="1280992" cy="16303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200" y="145331"/>
            <a:ext cx="6850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Helvetica" panose="020B0604020202020204" pitchFamily="34" charset="0"/>
                <a:ea typeface="Calibri" panose="020F0502020204030204" pitchFamily="34" charset="0"/>
              </a:rPr>
              <a:t>Капітальний ремонт об'єкту нерухомого майна з укриттям по вул. </a:t>
            </a:r>
            <a:r>
              <a:rPr lang="uk-UA" dirty="0" err="1" smtClean="0">
                <a:latin typeface="Helvetica" panose="020B0604020202020204" pitchFamily="34" charset="0"/>
                <a:ea typeface="Calibri" panose="020F0502020204030204" pitchFamily="34" charset="0"/>
              </a:rPr>
              <a:t>Замостянська</a:t>
            </a:r>
            <a:r>
              <a:rPr lang="uk-UA" dirty="0" smtClean="0">
                <a:latin typeface="Helvetica" panose="020B0604020202020204" pitchFamily="34" charset="0"/>
                <a:ea typeface="Calibri" panose="020F0502020204030204" pitchFamily="34" charset="0"/>
              </a:rPr>
              <a:t>, 26-А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200" y="4559167"/>
            <a:ext cx="376093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 об'єкту: 18,42 млн грн</a:t>
            </a:r>
          </a:p>
          <a:p>
            <a:r>
              <a:rPr lang="uk-UA" i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</a:t>
            </a:r>
            <a:r>
              <a:rPr lang="uk-UA" i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площа: </a:t>
            </a:r>
            <a:r>
              <a:rPr lang="uk-UA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2034,6 м2</a:t>
            </a:r>
            <a:endParaRPr lang="uk-UA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i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82" y="3983381"/>
            <a:ext cx="2559049" cy="115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85" y="2576950"/>
            <a:ext cx="3099734" cy="139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00" b="1799"/>
          <a:stretch/>
        </p:blipFill>
        <p:spPr>
          <a:xfrm>
            <a:off x="112569" y="910310"/>
            <a:ext cx="2862472" cy="153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" y="2729110"/>
            <a:ext cx="2572381" cy="1446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3116125"/>
            <a:ext cx="2254492" cy="1531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23" y="457200"/>
            <a:ext cx="3436637" cy="2068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8" b="32371"/>
          <a:stretch/>
        </p:blipFill>
        <p:spPr>
          <a:xfrm>
            <a:off x="3154842" y="1112363"/>
            <a:ext cx="2003226" cy="1875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1513" y="810706"/>
            <a:ext cx="63344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uk-UA" sz="4000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4000" b="1" i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єкти</a:t>
            </a:r>
            <a:r>
              <a:rPr lang="ru-RU" sz="4000" b="1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4000" b="1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b="1" i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4000" b="1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4000" b="1" i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здійснювались</a:t>
            </a:r>
            <a:r>
              <a:rPr lang="ru-RU" sz="4000" b="1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рахунок коштів передбачених на запобігання </a:t>
            </a:r>
            <a:r>
              <a:rPr lang="uk-UA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наслідків надзвичайних ситуацій та наслідків стихійного 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лиха</a:t>
            </a:r>
            <a:endParaRPr lang="uk-UA" sz="4000" i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65" y="2611793"/>
            <a:ext cx="1946366" cy="2595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6" b="16793"/>
          <a:stretch/>
        </p:blipFill>
        <p:spPr>
          <a:xfrm>
            <a:off x="7195296" y="3157979"/>
            <a:ext cx="1948704" cy="180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5" b="32738"/>
          <a:stretch/>
        </p:blipFill>
        <p:spPr>
          <a:xfrm>
            <a:off x="5179825" y="3157979"/>
            <a:ext cx="1889479" cy="180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Замостянська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34А в 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номер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нерухомого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майна 1379245305101)</a:t>
            </a:r>
            <a:endParaRPr lang="uk-U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6065" y="456062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 об'єкту: </a:t>
            </a:r>
            <a:r>
              <a:rPr lang="uk-UA" i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24,48 </a:t>
            </a:r>
            <a:r>
              <a:rPr lang="uk-UA" i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грн</a:t>
            </a:r>
          </a:p>
          <a:p>
            <a:r>
              <a:rPr lang="uk-UA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</a:t>
            </a:r>
            <a:r>
              <a:rPr lang="uk-UA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лоща  сховища : 1651 </a:t>
            </a:r>
            <a:r>
              <a:rPr lang="uk-UA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8" y="3703629"/>
            <a:ext cx="2734492" cy="150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2192397"/>
            <a:ext cx="2585479" cy="1454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8" y="646331"/>
            <a:ext cx="2647406" cy="148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28" y="582884"/>
            <a:ext cx="3247571" cy="243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84" y="708466"/>
            <a:ext cx="2371516" cy="177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640" y="1493145"/>
            <a:ext cx="5311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latin typeface="Vinnytsia Serif" panose="00000500000000000000" pitchFamily="50" charset="0"/>
              </a:rPr>
              <a:t>Дякую</a:t>
            </a:r>
          </a:p>
          <a:p>
            <a:r>
              <a:rPr lang="uk-UA" sz="4800" dirty="0">
                <a:latin typeface="Vinnytsia Serif" panose="00000500000000000000" pitchFamily="50" charset="0"/>
              </a:rPr>
              <a:t>з</a:t>
            </a:r>
            <a:r>
              <a:rPr lang="uk-UA" sz="4800" dirty="0" smtClean="0">
                <a:latin typeface="Vinnytsia Serif" panose="00000500000000000000" pitchFamily="50" charset="0"/>
              </a:rPr>
              <a:t>а увагу!</a:t>
            </a:r>
            <a:endParaRPr lang="uk-UA" sz="4800" dirty="0">
              <a:latin typeface="Vinnytsia Serif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94823" y="81696"/>
            <a:ext cx="35195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 бюджетних програм ДКБ</a:t>
            </a:r>
            <a:endParaRPr lang="uk-UA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ілінія 10"/>
          <p:cNvSpPr/>
          <p:nvPr/>
        </p:nvSpPr>
        <p:spPr>
          <a:xfrm>
            <a:off x="0" y="81696"/>
            <a:ext cx="5966790" cy="3110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медичних установ та закладів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 74 млн грн</a:t>
            </a: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лілінія 10"/>
          <p:cNvSpPr/>
          <p:nvPr/>
        </p:nvSpPr>
        <p:spPr>
          <a:xfrm>
            <a:off x="15673" y="4863684"/>
            <a:ext cx="6466211" cy="22704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інших об'єктів комунальної власності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862 тис грн</a:t>
            </a: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лілінія 12"/>
          <p:cNvSpPr/>
          <p:nvPr/>
        </p:nvSpPr>
        <p:spPr>
          <a:xfrm>
            <a:off x="15673" y="2126311"/>
            <a:ext cx="5542847" cy="223260"/>
          </a:xfrm>
          <a:custGeom>
            <a:avLst/>
            <a:gdLst>
              <a:gd name="connsiteX0" fmla="*/ 0 w 5954075"/>
              <a:gd name="connsiteY0" fmla="*/ 139888 h 839310"/>
              <a:gd name="connsiteX1" fmla="*/ 139888 w 5954075"/>
              <a:gd name="connsiteY1" fmla="*/ 0 h 839310"/>
              <a:gd name="connsiteX2" fmla="*/ 5814187 w 5954075"/>
              <a:gd name="connsiteY2" fmla="*/ 0 h 839310"/>
              <a:gd name="connsiteX3" fmla="*/ 5954075 w 5954075"/>
              <a:gd name="connsiteY3" fmla="*/ 139888 h 839310"/>
              <a:gd name="connsiteX4" fmla="*/ 5954075 w 5954075"/>
              <a:gd name="connsiteY4" fmla="*/ 699422 h 839310"/>
              <a:gd name="connsiteX5" fmla="*/ 5814187 w 5954075"/>
              <a:gd name="connsiteY5" fmla="*/ 839310 h 839310"/>
              <a:gd name="connsiteX6" fmla="*/ 139888 w 5954075"/>
              <a:gd name="connsiteY6" fmla="*/ 839310 h 839310"/>
              <a:gd name="connsiteX7" fmla="*/ 0 w 5954075"/>
              <a:gd name="connsiteY7" fmla="*/ 699422 h 839310"/>
              <a:gd name="connsiteX8" fmla="*/ 0 w 5954075"/>
              <a:gd name="connsiteY8" fmla="*/ 139888 h 83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54075" h="839310">
                <a:moveTo>
                  <a:pt x="0" y="139888"/>
                </a:moveTo>
                <a:cubicBezTo>
                  <a:pt x="0" y="62630"/>
                  <a:pt x="62630" y="0"/>
                  <a:pt x="139888" y="0"/>
                </a:cubicBezTo>
                <a:lnTo>
                  <a:pt x="5814187" y="0"/>
                </a:lnTo>
                <a:cubicBezTo>
                  <a:pt x="5891445" y="0"/>
                  <a:pt x="5954075" y="62630"/>
                  <a:pt x="5954075" y="139888"/>
                </a:cubicBezTo>
                <a:lnTo>
                  <a:pt x="5954075" y="699422"/>
                </a:lnTo>
                <a:cubicBezTo>
                  <a:pt x="5954075" y="776680"/>
                  <a:pt x="5891445" y="839310"/>
                  <a:pt x="5814187" y="839310"/>
                </a:cubicBezTo>
                <a:lnTo>
                  <a:pt x="139888" y="839310"/>
                </a:lnTo>
                <a:cubicBezTo>
                  <a:pt x="62630" y="839310"/>
                  <a:pt x="0" y="776680"/>
                  <a:pt x="0" y="699422"/>
                </a:cubicBezTo>
                <a:lnTo>
                  <a:pt x="0" y="13988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1170380"/>
              <a:satOff val="-1460"/>
              <a:lumOff val="343"/>
              <a:alphaOff val="0"/>
            </a:schemeClr>
          </a:fillRef>
          <a:effectRef idx="2">
            <a:schemeClr val="accent2">
              <a:hueOff val="1170380"/>
              <a:satOff val="-1460"/>
              <a:lumOff val="3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9360" tIns="44386" rIns="269360" bIns="44386" numCol="1" spcCol="1270" anchor="ctr" anchorCtr="0">
            <a:noAutofit/>
          </a:bodyPr>
          <a:lstStyle/>
          <a:p>
            <a:pPr defTabSz="990570">
              <a:spcBef>
                <a:spcPct val="0"/>
              </a:spcBef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освітніх установ та </a:t>
            </a: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6,92 млн грн</a:t>
            </a: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ілінія 12"/>
          <p:cNvSpPr/>
          <p:nvPr/>
        </p:nvSpPr>
        <p:spPr>
          <a:xfrm>
            <a:off x="15675" y="2444327"/>
            <a:ext cx="9143999" cy="507999"/>
          </a:xfrm>
          <a:custGeom>
            <a:avLst/>
            <a:gdLst>
              <a:gd name="connsiteX0" fmla="*/ 0 w 5954075"/>
              <a:gd name="connsiteY0" fmla="*/ 139888 h 839310"/>
              <a:gd name="connsiteX1" fmla="*/ 139888 w 5954075"/>
              <a:gd name="connsiteY1" fmla="*/ 0 h 839310"/>
              <a:gd name="connsiteX2" fmla="*/ 5814187 w 5954075"/>
              <a:gd name="connsiteY2" fmla="*/ 0 h 839310"/>
              <a:gd name="connsiteX3" fmla="*/ 5954075 w 5954075"/>
              <a:gd name="connsiteY3" fmla="*/ 139888 h 839310"/>
              <a:gd name="connsiteX4" fmla="*/ 5954075 w 5954075"/>
              <a:gd name="connsiteY4" fmla="*/ 699422 h 839310"/>
              <a:gd name="connsiteX5" fmla="*/ 5814187 w 5954075"/>
              <a:gd name="connsiteY5" fmla="*/ 839310 h 839310"/>
              <a:gd name="connsiteX6" fmla="*/ 139888 w 5954075"/>
              <a:gd name="connsiteY6" fmla="*/ 839310 h 839310"/>
              <a:gd name="connsiteX7" fmla="*/ 0 w 5954075"/>
              <a:gd name="connsiteY7" fmla="*/ 699422 h 839310"/>
              <a:gd name="connsiteX8" fmla="*/ 0 w 5954075"/>
              <a:gd name="connsiteY8" fmla="*/ 139888 h 83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54075" h="839310">
                <a:moveTo>
                  <a:pt x="0" y="139888"/>
                </a:moveTo>
                <a:cubicBezTo>
                  <a:pt x="0" y="62630"/>
                  <a:pt x="62630" y="0"/>
                  <a:pt x="139888" y="0"/>
                </a:cubicBezTo>
                <a:lnTo>
                  <a:pt x="5814187" y="0"/>
                </a:lnTo>
                <a:cubicBezTo>
                  <a:pt x="5891445" y="0"/>
                  <a:pt x="5954075" y="62630"/>
                  <a:pt x="5954075" y="139888"/>
                </a:cubicBezTo>
                <a:lnTo>
                  <a:pt x="5954075" y="699422"/>
                </a:lnTo>
                <a:cubicBezTo>
                  <a:pt x="5954075" y="776680"/>
                  <a:pt x="5891445" y="839310"/>
                  <a:pt x="5814187" y="839310"/>
                </a:cubicBezTo>
                <a:lnTo>
                  <a:pt x="139888" y="839310"/>
                </a:lnTo>
                <a:cubicBezTo>
                  <a:pt x="62630" y="839310"/>
                  <a:pt x="0" y="776680"/>
                  <a:pt x="0" y="699422"/>
                </a:cubicBezTo>
                <a:lnTo>
                  <a:pt x="0" y="13988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1170380"/>
              <a:satOff val="-1460"/>
              <a:lumOff val="343"/>
              <a:alphaOff val="0"/>
            </a:schemeClr>
          </a:fillRef>
          <a:effectRef idx="2">
            <a:schemeClr val="accent2">
              <a:hueOff val="1170380"/>
              <a:satOff val="-1460"/>
              <a:lumOff val="3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9360" tIns="44386" rIns="269360" bIns="44386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із запобігання та ліквідації наслідків надзвичайної ситуації у </a:t>
            </a: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будівлях інших установ, закладів, організацій за </a:t>
            </a: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 коштів резервного фонду місцевого </a:t>
            </a: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бюджету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4,79 млн грн</a:t>
            </a: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ілінія 10"/>
          <p:cNvSpPr/>
          <p:nvPr/>
        </p:nvSpPr>
        <p:spPr>
          <a:xfrm>
            <a:off x="15675" y="4239762"/>
            <a:ext cx="9143999" cy="55845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із запобігання та ліквідації наслідків надзвичайної ситуації у будівлі закладу освіти за рахунок коштів резервного фонду місцевого бюджету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787 тис грн</a:t>
            </a: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ілінія 10"/>
          <p:cNvSpPr/>
          <p:nvPr/>
        </p:nvSpPr>
        <p:spPr>
          <a:xfrm>
            <a:off x="0" y="1317271"/>
            <a:ext cx="7443529" cy="2351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Багатопрофільна стаціонарна медична допомога населенню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10,97 млн грн</a:t>
            </a: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ілінія 10"/>
          <p:cNvSpPr/>
          <p:nvPr/>
        </p:nvSpPr>
        <p:spPr>
          <a:xfrm>
            <a:off x="0" y="3573779"/>
            <a:ext cx="8612827" cy="585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із запобігання та ліквідації наслідків надзвичайної ситуації у будівлі або споруді житлового призначення за рахунок коштів резервного фонду місцевого бюджету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1,62 млн грн</a:t>
            </a: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ілінія 10"/>
          <p:cNvSpPr/>
          <p:nvPr/>
        </p:nvSpPr>
        <p:spPr>
          <a:xfrm>
            <a:off x="15673" y="1010106"/>
            <a:ext cx="4857754" cy="2051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дошкільної освіти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40,34 млн грн</a:t>
            </a: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ілінія 10"/>
          <p:cNvSpPr/>
          <p:nvPr/>
        </p:nvSpPr>
        <p:spPr>
          <a:xfrm>
            <a:off x="15674" y="467814"/>
            <a:ext cx="5966790" cy="4306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загальноосвітньої середньої освіти закладами загальної середньої освіти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61,76 млн грн</a:t>
            </a: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ілінія 10"/>
          <p:cNvSpPr/>
          <p:nvPr/>
        </p:nvSpPr>
        <p:spPr>
          <a:xfrm>
            <a:off x="15674" y="1648417"/>
            <a:ext cx="7351428" cy="38973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із запобігання та наслідків надзвичайних ситуацій та наслідків стихійного лиха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9,76 млн грн</a:t>
            </a: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ілінія 10"/>
          <p:cNvSpPr/>
          <p:nvPr/>
        </p:nvSpPr>
        <p:spPr>
          <a:xfrm>
            <a:off x="0" y="3017188"/>
            <a:ext cx="7261412" cy="4608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позашкільної освіти закладами позашкільної освіти, заходами із позашкільної роботи з дітьми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2,35 млн грн</a:t>
            </a: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43529" y="1271955"/>
            <a:ext cx="838322" cy="117237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226,03млн. </a:t>
            </a:r>
            <a:r>
              <a:rPr lang="uk-UA" sz="1600" b="1" dirty="0">
                <a:solidFill>
                  <a:schemeClr val="tx1"/>
                </a:solidFill>
              </a:rPr>
              <a:t>г</a:t>
            </a:r>
            <a:r>
              <a:rPr lang="uk-UA" sz="1600" b="1" dirty="0" smtClean="0">
                <a:solidFill>
                  <a:schemeClr val="tx1"/>
                </a:solidFill>
              </a:rPr>
              <a:t>рн (100%)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81851" y="1495439"/>
            <a:ext cx="862149" cy="9392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188,96 млн. грн (83%)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77105" y="945623"/>
            <a:ext cx="15150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dirty="0" smtClean="0">
                <a:cs typeface="Times New Roman" panose="02020603050405020304" pitchFamily="18" charset="0"/>
              </a:rPr>
              <a:t>Передбачено</a:t>
            </a:r>
            <a:endParaRPr lang="uk-UA" sz="1600" b="1" i="1" dirty="0"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05421" y="1204154"/>
            <a:ext cx="10150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dirty="0" smtClean="0">
                <a:cs typeface="Times New Roman" panose="02020603050405020304" pitchFamily="18" charset="0"/>
              </a:rPr>
              <a:t>Освоєно</a:t>
            </a:r>
            <a:endParaRPr lang="uk-UA" sz="16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6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97709"/>
            <a:ext cx="9027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cs typeface="Times New Roman" panose="02020603050405020304" pitchFamily="18" charset="0"/>
              </a:rPr>
              <a:t>Будівництво </a:t>
            </a:r>
            <a:r>
              <a:rPr lang="uk-UA" b="1" dirty="0">
                <a:cs typeface="Times New Roman" panose="02020603050405020304" pitchFamily="18" charset="0"/>
              </a:rPr>
              <a:t>Вінницького регіонального клінічно лікувально-діагностичного центру серцево-судинної патології по вул. Хмельницьке </a:t>
            </a:r>
            <a:r>
              <a:rPr lang="uk-UA" b="1" dirty="0" smtClean="0">
                <a:cs typeface="Times New Roman" panose="02020603050405020304" pitchFamily="18" charset="0"/>
              </a:rPr>
              <a:t>шосе </a:t>
            </a:r>
            <a:r>
              <a:rPr lang="uk-UA" b="1" dirty="0">
                <a:cs typeface="Times New Roman" panose="02020603050405020304" pitchFamily="18" charset="0"/>
              </a:rPr>
              <a:t>в м. </a:t>
            </a:r>
            <a:r>
              <a:rPr lang="uk-UA" b="1" dirty="0" smtClean="0">
                <a:cs typeface="Times New Roman" panose="02020603050405020304" pitchFamily="18" charset="0"/>
              </a:rPr>
              <a:t>Вінниці</a:t>
            </a:r>
            <a:endParaRPr lang="uk-UA" b="1" dirty="0"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430" y="4299205"/>
            <a:ext cx="3716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Вартість об'єкту: 899,536 млн грн</a:t>
            </a:r>
          </a:p>
          <a:p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Загальна площа : 16525,8 м2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021"/>
            <a:ext cx="4807670" cy="29312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17" y="1372520"/>
            <a:ext cx="4936483" cy="32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1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90358"/>
            <a:ext cx="9027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cs typeface="Times New Roman" panose="02020603050405020304" pitchFamily="18" charset="0"/>
              </a:rPr>
              <a:t>Будівництво </a:t>
            </a:r>
            <a:r>
              <a:rPr lang="uk-UA" b="1" dirty="0">
                <a:cs typeface="Times New Roman" panose="02020603050405020304" pitchFamily="18" charset="0"/>
              </a:rPr>
              <a:t>Вінницького регіонального клінічно лікувально-діагностичного центру серцево-судинної патології по вул. Хмельницьке </a:t>
            </a:r>
            <a:r>
              <a:rPr lang="uk-UA" b="1" dirty="0" smtClean="0">
                <a:cs typeface="Times New Roman" panose="02020603050405020304" pitchFamily="18" charset="0"/>
              </a:rPr>
              <a:t>шосе </a:t>
            </a:r>
            <a:r>
              <a:rPr lang="uk-UA" b="1" dirty="0">
                <a:cs typeface="Times New Roman" panose="02020603050405020304" pitchFamily="18" charset="0"/>
              </a:rPr>
              <a:t>в м. </a:t>
            </a:r>
            <a:r>
              <a:rPr lang="uk-UA" b="1" dirty="0" smtClean="0">
                <a:cs typeface="Times New Roman" panose="02020603050405020304" pitchFamily="18" charset="0"/>
              </a:rPr>
              <a:t>Вінниці</a:t>
            </a:r>
            <a:endParaRPr lang="uk-UA" b="1" dirty="0"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9899"/>
            <a:ext cx="2196445" cy="22782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52" y="3018101"/>
            <a:ext cx="2669848" cy="2125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01" y="736690"/>
            <a:ext cx="3951993" cy="4241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52" y="739900"/>
            <a:ext cx="2669848" cy="2278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8102"/>
            <a:ext cx="2196444" cy="21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5041" y="3525946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  <a:endParaRPr lang="uk-UA" sz="1600" dirty="0">
              <a:solidFill>
                <a:schemeClr val="bg1"/>
              </a:solidFill>
              <a:latin typeface="Vinnytsia Sans" panose="00000500000000000000" pitchFamily="5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/>
          <a:stretch/>
        </p:blipFill>
        <p:spPr>
          <a:xfrm>
            <a:off x="-6485" y="2691321"/>
            <a:ext cx="1280992" cy="16303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8730" y="1496641"/>
            <a:ext cx="777138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Улаштування найпростіших укриттів у закладах освіти, а саме:</a:t>
            </a:r>
          </a:p>
          <a:p>
            <a:pPr algn="ctr"/>
            <a:r>
              <a:rPr lang="uk-UA" sz="2800" i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- 20 дошкільних навчальних закладів – 5505 </a:t>
            </a:r>
            <a:r>
              <a:rPr lang="uk-UA" sz="2800" i="1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endParaRPr lang="uk-UA" sz="2800" i="1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i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- 24 ліцеї – 14220 </a:t>
            </a:r>
            <a:r>
              <a:rPr lang="uk-UA" sz="2800" i="1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endParaRPr lang="uk-UA" sz="2800" i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120" y="57135"/>
            <a:ext cx="3511011" cy="2060200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52" y="2386966"/>
            <a:ext cx="3607779" cy="2238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3797"/>
            <a:ext cx="56170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/>
              <a:t>Капітальний ремонт споруди цивільного захисту- укриття комунального закладу «Дошкільний навчальний заклад №26 Вінницької міської ради», по вул. Київська, 144 в </a:t>
            </a:r>
            <a:r>
              <a:rPr lang="uk-UA" dirty="0" err="1"/>
              <a:t>м.Вінниці</a:t>
            </a:r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6" y="1249868"/>
            <a:ext cx="2507074" cy="201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310766" y="4625313"/>
            <a:ext cx="3716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Вартість об'єкту: 2,52 млн грн</a:t>
            </a:r>
          </a:p>
          <a:p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Площа укриття: 287,7 м2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0" y="3457011"/>
            <a:ext cx="2159725" cy="1619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68" y="3143502"/>
            <a:ext cx="1449978" cy="193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35905" b="29114"/>
          <a:stretch/>
        </p:blipFill>
        <p:spPr>
          <a:xfrm>
            <a:off x="3284086" y="1157099"/>
            <a:ext cx="1759067" cy="160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8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8"/>
          <a:stretch/>
        </p:blipFill>
        <p:spPr>
          <a:xfrm>
            <a:off x="5360435" y="2789135"/>
            <a:ext cx="3783565" cy="20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465398" y="4506465"/>
            <a:ext cx="3391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Вартість об'єкту: 3,17 млн грн</a:t>
            </a:r>
          </a:p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Площа укриття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321,18 м2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850" y="81838"/>
            <a:ext cx="8729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/>
              <a:t>Капітальний ремонт споруди цивільного захисту- укриття комунального закладу «Дошкільний навчальний заклад №30 Вінницької міської ради», по вул. 600-річчя, 8 в </a:t>
            </a:r>
            <a:r>
              <a:rPr lang="uk-UA" dirty="0" err="1"/>
              <a:t>м.Вінниці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0" b="31081"/>
          <a:stretch/>
        </p:blipFill>
        <p:spPr>
          <a:xfrm>
            <a:off x="126850" y="1149288"/>
            <a:ext cx="1580470" cy="1961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94" y="1005168"/>
            <a:ext cx="1579267" cy="210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09" y="656646"/>
            <a:ext cx="3155346" cy="177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9" b="-910"/>
          <a:stretch/>
        </p:blipFill>
        <p:spPr>
          <a:xfrm>
            <a:off x="3860746" y="709109"/>
            <a:ext cx="1831677" cy="1935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1" t="22349" r="30063" b="25840"/>
          <a:stretch/>
        </p:blipFill>
        <p:spPr>
          <a:xfrm>
            <a:off x="3002107" y="3254977"/>
            <a:ext cx="2229003" cy="163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0" y="3223150"/>
            <a:ext cx="2560466" cy="19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58" y="2912409"/>
            <a:ext cx="1967331" cy="205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4561314"/>
            <a:ext cx="4392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Вартість об'єкту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3,32 млн грн</a:t>
            </a:r>
          </a:p>
          <a:p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Площа укриття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205,78 м2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5849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i="1" dirty="0" smtClean="0"/>
              <a:t>Капітальний ремонт споруди цивільного захисту- укриття комунального закладу </a:t>
            </a:r>
            <a:r>
              <a:rPr lang="uk-UA" dirty="0" smtClean="0"/>
              <a:t>«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Дошкільний </a:t>
            </a:r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навчальний заклад 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№52 Вінницької міської ради по вул. В. </a:t>
            </a:r>
            <a:r>
              <a:rPr lang="uk-UA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Порика</a:t>
            </a:r>
            <a:r>
              <a:rPr lang="uk-UA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17 у м. Вінниця»</a:t>
            </a:r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6807615" cy="34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027" name="Picture 3" descr="изображение_viber_2022-08-01_23-11-41-9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" y="1100981"/>
            <a:ext cx="2978617" cy="167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6" y="2880821"/>
            <a:ext cx="2856412" cy="173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17" y="1155479"/>
            <a:ext cx="2334184" cy="166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50" y="2821240"/>
            <a:ext cx="2422450" cy="220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r="6190" b="953"/>
          <a:stretch/>
        </p:blipFill>
        <p:spPr>
          <a:xfrm>
            <a:off x="5112739" y="3010786"/>
            <a:ext cx="1564461" cy="186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25" y="74661"/>
            <a:ext cx="3294698" cy="247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860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3828</TotalTime>
  <Words>892</Words>
  <Application>Microsoft Office PowerPoint</Application>
  <PresentationFormat>Екран (16:9)</PresentationFormat>
  <Paragraphs>108</Paragraphs>
  <Slides>25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Times New Roman</vt:lpstr>
      <vt:lpstr>Trebuchet MS</vt:lpstr>
      <vt:lpstr>Vinnytsia Sans</vt:lpstr>
      <vt:lpstr>Vinnytsia Serif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Мірчук Сергій Валерійович</dc:creator>
  <cp:lastModifiedBy>Павловська Валерія Юріївна</cp:lastModifiedBy>
  <cp:revision>110</cp:revision>
  <dcterms:created xsi:type="dcterms:W3CDTF">2020-06-23T09:28:56Z</dcterms:created>
  <dcterms:modified xsi:type="dcterms:W3CDTF">2023-03-17T09:20:45Z</dcterms:modified>
</cp:coreProperties>
</file>